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23"/>
  </p:notesMasterIdLst>
  <p:handoutMasterIdLst>
    <p:handoutMasterId r:id="rId24"/>
  </p:handoutMasterIdLst>
  <p:sldIdLst>
    <p:sldId id="389" r:id="rId2"/>
    <p:sldId id="478" r:id="rId3"/>
    <p:sldId id="398" r:id="rId4"/>
    <p:sldId id="536" r:id="rId5"/>
    <p:sldId id="632" r:id="rId6"/>
    <p:sldId id="602" r:id="rId7"/>
    <p:sldId id="633" r:id="rId8"/>
    <p:sldId id="673" r:id="rId9"/>
    <p:sldId id="634" r:id="rId10"/>
    <p:sldId id="636" r:id="rId11"/>
    <p:sldId id="653" r:id="rId12"/>
    <p:sldId id="654" r:id="rId13"/>
    <p:sldId id="674" r:id="rId14"/>
    <p:sldId id="675" r:id="rId15"/>
    <p:sldId id="658" r:id="rId16"/>
    <p:sldId id="677" r:id="rId17"/>
    <p:sldId id="660" r:id="rId18"/>
    <p:sldId id="678" r:id="rId19"/>
    <p:sldId id="676" r:id="rId20"/>
    <p:sldId id="679" r:id="rId21"/>
    <p:sldId id="394" r:id="rId22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959CCF"/>
    <a:srgbClr val="ABD7F3"/>
    <a:srgbClr val="1290D0"/>
    <a:srgbClr val="1B638A"/>
    <a:srgbClr val="E6516D"/>
    <a:srgbClr val="F9DADA"/>
    <a:srgbClr val="04B5A2"/>
    <a:srgbClr val="B56012"/>
    <a:srgbClr val="F36F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91661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3-3-2(&#51088;&#46041;%20&#44204;&#51201;&#49436;%20&#47564;&#46308;&#44592;).pptx#-1,4,PowerPoint &#54532;&#47112;&#51232;&#53580;&#51060;&#49496;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5" Type="http://schemas.openxmlformats.org/officeDocument/2006/relationships/hyperlink" Target="3-3-3(&#50900;&#48324;%20&#47588;&#49345;%20&#51665;&#44228;&#54364;%20&#47564;&#46308;&#44592;).pptx#-1,4,PowerPoint &#54532;&#47112;&#51232;&#53580;&#51060;&#49496;" TargetMode="Externa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4274014" y="4108884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3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1941800"/>
            <a:ext cx="4214810" cy="1631216"/>
          </a:xfrm>
          <a:prstGeom prst="rect">
            <a:avLst/>
          </a:prstGeom>
        </p:spPr>
        <p:txBody>
          <a:bodyPr wrap="square" lIns="72000" rIns="7200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자동화 서식 만들기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Ⅲ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3152" y="4077072"/>
            <a:ext cx="414728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판매</a:t>
            </a:r>
            <a: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및 영업 업무를 위한</a:t>
            </a:r>
            <a: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/>
            </a:r>
            <a:b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</a:br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문서 작성</a:t>
            </a:r>
            <a:endParaRPr lang="ko-KR" altLang="en-US" sz="3200" b="1" spc="-400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458220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162~185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3" y="5134682"/>
            <a:ext cx="5117106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실적 현황 분석표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9913" y="5638738"/>
            <a:ext cx="421301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자동 견적서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79913" y="6173128"/>
            <a:ext cx="5117106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smtClean="0">
                <a:effectLst/>
                <a:latin typeface="+mn-ea"/>
                <a:ea typeface="+mn-ea"/>
              </a:rPr>
              <a:t>03.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월별 매상 집계표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44" y="4987133"/>
            <a:ext cx="5040000" cy="1178171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20" smtClean="0">
                <a:effectLst/>
                <a:latin typeface="맑은 고딕" pitchFamily="50" charset="-127"/>
                <a:ea typeface="맑은 고딕" pitchFamily="50" charset="-127"/>
              </a:rPr>
              <a:t>목표량과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판매량을 이용하여 달성률을 구하고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조건부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서식 적용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실적 현황 분석표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b="1" spc="-200" smtClean="0">
                <a:effectLst/>
              </a:rPr>
              <a:t>              </a:t>
            </a:r>
            <a:r>
              <a:rPr lang="ko-KR" altLang="en-US" sz="2400" b="1" spc="-250" smtClean="0">
                <a:effectLst/>
              </a:rPr>
              <a:t>데이터 통합 기능을 이용하여 목표량</a:t>
            </a:r>
            <a:r>
              <a:rPr lang="en-US" altLang="ko-KR" sz="2400" b="1" spc="-250" smtClean="0">
                <a:effectLst/>
              </a:rPr>
              <a:t>, </a:t>
            </a:r>
            <a:r>
              <a:rPr lang="ko-KR" altLang="en-US" sz="2400" b="1" spc="-250" smtClean="0">
                <a:effectLst/>
              </a:rPr>
              <a:t>판매량</a:t>
            </a:r>
            <a:r>
              <a:rPr lang="en-US" altLang="ko-KR" sz="2400" b="1" spc="-250" smtClean="0">
                <a:effectLst/>
              </a:rPr>
              <a:t>, </a:t>
            </a:r>
            <a:r>
              <a:rPr lang="ko-KR" altLang="en-US" sz="2400" b="1" spc="-250" smtClean="0">
                <a:effectLst/>
              </a:rPr>
              <a:t>판매액 구하기</a:t>
            </a:r>
            <a:endParaRPr lang="ko-KR" altLang="en-US" sz="2400" b="1" spc="-250">
              <a:effectLst/>
            </a:endParaRPr>
          </a:p>
        </p:txBody>
      </p:sp>
      <p:sp>
        <p:nvSpPr>
          <p:cNvPr id="14" name="순서도: 지연 13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22984" y="5508717"/>
            <a:ext cx="2080192" cy="252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2951248" y="5508717"/>
            <a:ext cx="2232000" cy="252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488" y="3429002"/>
            <a:ext cx="3600000" cy="3196875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2973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달성률을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이용하여 순위를 구하기 위해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[G4]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=RANK(F4,$F$4:$F$16)&amp;“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위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””라고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한 후 채우기 핸들을 </a:t>
            </a:r>
            <a:r>
              <a:rPr kumimoji="0" lang="ko-KR" altLang="en-US" sz="3000" spc="-220" smtClean="0">
                <a:effectLst/>
                <a:latin typeface="맑은 고딕" pitchFamily="50" charset="-127"/>
                <a:ea typeface="맑은 고딕" pitchFamily="50" charset="-127"/>
              </a:rPr>
              <a:t>이용하여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G16]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셀까지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순위 완성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실적 현황 분석표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b="1" spc="-200" smtClean="0">
                <a:effectLst/>
              </a:rPr>
              <a:t>              </a:t>
            </a:r>
            <a:r>
              <a:rPr lang="ko-KR" altLang="en-US" sz="2400" b="1" spc="-250" smtClean="0">
                <a:effectLst/>
              </a:rPr>
              <a:t>데이터 통합 기능을 이용하여 목표량</a:t>
            </a:r>
            <a:r>
              <a:rPr lang="en-US" altLang="ko-KR" sz="2400" b="1" spc="-250" smtClean="0">
                <a:effectLst/>
              </a:rPr>
              <a:t>, </a:t>
            </a:r>
            <a:r>
              <a:rPr lang="ko-KR" altLang="en-US" sz="2400" b="1" spc="-250" smtClean="0">
                <a:effectLst/>
              </a:rPr>
              <a:t>판매량</a:t>
            </a:r>
            <a:r>
              <a:rPr lang="en-US" altLang="ko-KR" sz="2400" b="1" spc="-250" smtClean="0">
                <a:effectLst/>
              </a:rPr>
              <a:t>, </a:t>
            </a:r>
            <a:r>
              <a:rPr lang="ko-KR" altLang="en-US" sz="2400" b="1" spc="-250" smtClean="0">
                <a:effectLst/>
              </a:rPr>
              <a:t>판매액 구하기</a:t>
            </a:r>
            <a:endParaRPr lang="ko-KR" altLang="en-US" sz="2400" b="1" spc="-250">
              <a:effectLst/>
            </a:endParaRPr>
          </a:p>
        </p:txBody>
      </p:sp>
      <p:sp>
        <p:nvSpPr>
          <p:cNvPr id="14" name="순서도: 지연 13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6496" y="3819013"/>
            <a:ext cx="3060000" cy="2922355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975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목표량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합계를 구하기 위해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[C17]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SUM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C4:C16)”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라고 입력한 후 채우기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핸들을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[E17]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셀까지 드래그하여 판매량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b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판매액의 합계 구함</a:t>
            </a:r>
            <a:endParaRPr kumimoji="0" lang="ko-KR" altLang="en-US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실적 현황 분석표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b="1" spc="-200" smtClean="0">
                <a:effectLst/>
              </a:rPr>
              <a:t>              </a:t>
            </a:r>
            <a:r>
              <a:rPr lang="ko-KR" altLang="en-US" sz="2400" b="1" spc="-250" smtClean="0">
                <a:effectLst/>
              </a:rPr>
              <a:t>데이터 통합 기능을 이용하여 목표량</a:t>
            </a:r>
            <a:r>
              <a:rPr lang="en-US" altLang="ko-KR" sz="2400" b="1" spc="-250" smtClean="0">
                <a:effectLst/>
              </a:rPr>
              <a:t>, </a:t>
            </a:r>
            <a:r>
              <a:rPr lang="ko-KR" altLang="en-US" sz="2400" b="1" spc="-250" smtClean="0">
                <a:effectLst/>
              </a:rPr>
              <a:t>판매량</a:t>
            </a:r>
            <a:r>
              <a:rPr lang="en-US" altLang="ko-KR" sz="2400" b="1" spc="-250" smtClean="0">
                <a:effectLst/>
              </a:rPr>
              <a:t>, </a:t>
            </a:r>
            <a:r>
              <a:rPr lang="ko-KR" altLang="en-US" sz="2400" b="1" spc="-250" smtClean="0">
                <a:effectLst/>
              </a:rPr>
              <a:t>판매액 구하기</a:t>
            </a:r>
            <a:endParaRPr lang="ko-KR" altLang="en-US" sz="2400" b="1" spc="-250">
              <a:effectLst/>
            </a:endParaRPr>
          </a:p>
        </p:txBody>
      </p:sp>
      <p:sp>
        <p:nvSpPr>
          <p:cNvPr id="14" name="순서도: 지연 13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6496" y="3819017"/>
            <a:ext cx="3060000" cy="2922351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9876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가장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적게 팔린 품목명을 구하기 위해 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[D18]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=INDEX(B4:E16,MATCH (MIN(D4:D16</a:t>
            </a:r>
            <a:r>
              <a:rPr kumimoji="0" lang="en-US" altLang="ko-KR" sz="3000" spc="-80" smtClean="0">
                <a:effectLst/>
                <a:latin typeface="맑은 고딕" pitchFamily="50" charset="-127"/>
                <a:ea typeface="맑은 고딕" pitchFamily="50" charset="-127"/>
              </a:rPr>
              <a:t>),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D4:D17,0),1)”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en-US" altLang="ko-KR" sz="30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실적 현황 분석표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b="1" spc="-200" smtClean="0">
                <a:effectLst/>
              </a:rPr>
              <a:t>              </a:t>
            </a:r>
            <a:r>
              <a:rPr lang="ko-KR" altLang="en-US" sz="2400" b="1" spc="-250" smtClean="0">
                <a:effectLst/>
              </a:rPr>
              <a:t>데이터 통합 기능을 이용하여 목표량</a:t>
            </a:r>
            <a:r>
              <a:rPr lang="en-US" altLang="ko-KR" sz="2400" b="1" spc="-250" smtClean="0">
                <a:effectLst/>
              </a:rPr>
              <a:t>, </a:t>
            </a:r>
            <a:r>
              <a:rPr lang="ko-KR" altLang="en-US" sz="2400" b="1" spc="-250" smtClean="0">
                <a:effectLst/>
              </a:rPr>
              <a:t>판매량</a:t>
            </a:r>
            <a:r>
              <a:rPr lang="en-US" altLang="ko-KR" sz="2400" b="1" spc="-250" smtClean="0">
                <a:effectLst/>
              </a:rPr>
              <a:t>, </a:t>
            </a:r>
            <a:r>
              <a:rPr lang="ko-KR" altLang="en-US" sz="2400" b="1" spc="-250" smtClean="0">
                <a:effectLst/>
              </a:rPr>
              <a:t>판매액 구하기</a:t>
            </a:r>
            <a:endParaRPr lang="ko-KR" altLang="en-US" sz="2400" b="1" spc="-250">
              <a:effectLst/>
            </a:endParaRPr>
          </a:p>
        </p:txBody>
      </p:sp>
      <p:sp>
        <p:nvSpPr>
          <p:cNvPr id="14" name="순서도: 지연 13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496" y="3861048"/>
            <a:ext cx="3240000" cy="2875135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5564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265271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INDEX 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함수의 이용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296"/>
            <a:ext cx="8280000" cy="4896000"/>
          </a:xfrm>
          <a:prstGeom prst="roundRect">
            <a:avLst>
              <a:gd name="adj" fmla="val 3074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357188" indent="-357188">
              <a:lnSpc>
                <a:spcPts val="4000"/>
              </a:lnSpc>
              <a:spcBef>
                <a:spcPts val="0"/>
              </a:spcBef>
            </a:pPr>
            <a:endParaRPr lang="en-US" altLang="ko-KR" sz="3000" spc="-12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  <a:p>
            <a:pPr>
              <a:lnSpc>
                <a:spcPts val="4000"/>
              </a:lnSpc>
            </a:pPr>
            <a:endParaRPr lang="en-US" altLang="ko-KR" sz="3000" b="1" spc="-120" smtClean="0">
              <a:solidFill>
                <a:srgbClr val="1290D0"/>
              </a:solidFill>
              <a:effectLst/>
              <a:latin typeface="맑은 고딕" panose="020B0503020000020004" pitchFamily="50" charset="-127"/>
            </a:endParaRPr>
          </a:p>
          <a:p>
            <a:pPr marL="457200" indent="-457200">
              <a:lnSpc>
                <a:spcPts val="4000"/>
              </a:lnSpc>
              <a:spcBef>
                <a:spcPts val="600"/>
              </a:spcBef>
            </a:pPr>
            <a:r>
              <a:rPr lang="ko-KR" altLang="en-US" sz="3000" b="1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❶</a:t>
            </a:r>
            <a:r>
              <a:rPr lang="ko-KR" altLang="en-US" sz="3000" smtClean="0"/>
              <a:t> </a:t>
            </a:r>
            <a:r>
              <a:rPr lang="en-US" altLang="ko-KR" sz="3000" spc="-17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MIN(D4:D16</a:t>
            </a:r>
            <a:r>
              <a:rPr lang="en-US" altLang="ko-KR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): [D4:D16] </a:t>
            </a:r>
            <a:r>
              <a:rPr lang="ko-KR" altLang="en-US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범위에서 가장 적은 판매</a:t>
            </a:r>
            <a:r>
              <a:rPr lang="ko-KR" altLang="en-US" sz="3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량을 구한다</a:t>
            </a:r>
            <a:r>
              <a:rPr lang="en-US" altLang="ko-KR" sz="3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(35</a:t>
            </a:r>
            <a:r>
              <a:rPr lang="en-US" altLang="ko-KR" sz="3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).</a:t>
            </a:r>
          </a:p>
          <a:p>
            <a:pPr marL="493713" indent="-493713">
              <a:lnSpc>
                <a:spcPts val="4000"/>
              </a:lnSpc>
              <a:spcBef>
                <a:spcPts val="600"/>
              </a:spcBef>
            </a:pPr>
            <a:r>
              <a:rPr lang="ko-KR" altLang="en-US" sz="3000" b="1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❷</a:t>
            </a:r>
            <a:r>
              <a:rPr lang="ko-KR" altLang="en-US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en-US" altLang="ko-KR" sz="3000" spc="-1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MATCH(35,D4:D16,0</a:t>
            </a:r>
            <a:r>
              <a:rPr lang="en-US" altLang="ko-KR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): [D4:D16] </a:t>
            </a:r>
            <a:r>
              <a:rPr lang="ko-KR" altLang="en-US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범위에서 </a:t>
            </a:r>
            <a:r>
              <a:rPr lang="en-US" altLang="ko-KR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35</a:t>
            </a:r>
            <a:r>
              <a:rPr lang="ko-KR" altLang="en-US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와 일</a:t>
            </a:r>
            <a:r>
              <a:rPr lang="ko-KR" altLang="en-US" sz="3000" spc="-1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치하는 위치를 구한다</a:t>
            </a:r>
            <a:r>
              <a:rPr lang="en-US" altLang="ko-KR" sz="3000" spc="-1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(2</a:t>
            </a:r>
            <a:r>
              <a:rPr lang="en-US" altLang="ko-KR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).</a:t>
            </a:r>
          </a:p>
          <a:p>
            <a:pPr marL="457200" indent="-457200">
              <a:lnSpc>
                <a:spcPts val="4000"/>
              </a:lnSpc>
              <a:spcBef>
                <a:spcPts val="600"/>
              </a:spcBef>
            </a:pPr>
            <a:r>
              <a:rPr lang="ko-KR" altLang="en-US" sz="3000" b="1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❸</a:t>
            </a:r>
            <a:r>
              <a:rPr lang="ko-KR" altLang="en-US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en-US" altLang="ko-KR" sz="30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INDEX(B4:E16,2,1</a:t>
            </a:r>
            <a:r>
              <a:rPr lang="en-US" altLang="ko-KR" sz="3000" spc="-1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): [B4:E16] </a:t>
            </a:r>
            <a:r>
              <a:rPr lang="ko-KR" altLang="en-US" sz="3000" spc="-1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범위에서 </a:t>
            </a:r>
            <a:r>
              <a:rPr lang="en-US" altLang="ko-KR" sz="3000" spc="-1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2</a:t>
            </a:r>
            <a:r>
              <a:rPr lang="ko-KR" altLang="en-US" sz="3000" spc="-1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행 </a:t>
            </a:r>
            <a:r>
              <a:rPr lang="en-US" altLang="ko-KR" sz="3000" spc="-1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1</a:t>
            </a:r>
            <a:r>
              <a:rPr lang="ko-KR" altLang="en-US" sz="3000" spc="-1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열에</a:t>
            </a:r>
            <a:r>
              <a:rPr lang="ko-KR" altLang="en-US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ko-KR" altLang="en-US" sz="3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위치한 값을 구한다</a:t>
            </a:r>
            <a:r>
              <a:rPr lang="en-US" altLang="ko-KR" sz="3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</a:t>
            </a:r>
            <a:r>
              <a:rPr lang="ko-KR" altLang="en-US" sz="3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오디오</a:t>
            </a:r>
            <a:r>
              <a:rPr lang="en-US" altLang="ko-KR" sz="3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).</a:t>
            </a:r>
            <a:endParaRPr lang="en-US" altLang="ko-KR" sz="3000" spc="-100"/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792152" y="1412776"/>
            <a:ext cx="7560840" cy="720000"/>
          </a:xfrm>
          <a:prstGeom prst="roundRect">
            <a:avLst>
              <a:gd name="adj" fmla="val 11609"/>
            </a:avLst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lang="pl-PL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=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INDEX(B4:E16,MATCH(MIN(D4:D16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),D4:D17,0),1) </a:t>
            </a:r>
          </a:p>
        </p:txBody>
      </p:sp>
    </p:spTree>
    <p:extLst>
      <p:ext uri="{BB962C8B-B14F-4D97-AF65-F5344CB8AC3E}">
        <p14:creationId xmlns:p14="http://schemas.microsoft.com/office/powerpoint/2010/main" val="45990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700" b="1" spc="-100" smtClean="0">
                <a:effectLst/>
              </a:rPr>
              <a:t>품목</a:t>
            </a:r>
            <a:r>
              <a:rPr lang="en-US" altLang="ko-KR" sz="2700" b="1" spc="-100" smtClean="0">
                <a:effectLst/>
              </a:rPr>
              <a:t>, </a:t>
            </a:r>
            <a:r>
              <a:rPr lang="ko-KR" altLang="en-US" sz="2700" b="1" spc="-100" smtClean="0">
                <a:effectLst/>
              </a:rPr>
              <a:t>목표량</a:t>
            </a:r>
            <a:r>
              <a:rPr lang="en-US" altLang="ko-KR" sz="2700" b="1" spc="-100" smtClean="0">
                <a:effectLst/>
              </a:rPr>
              <a:t>, </a:t>
            </a:r>
            <a:r>
              <a:rPr lang="ko-KR" altLang="en-US" sz="2700" b="1" spc="-100" smtClean="0">
                <a:effectLst/>
              </a:rPr>
              <a:t>판매량을 이용하여 차트 작성하기</a:t>
            </a:r>
            <a:endParaRPr lang="ko-KR" altLang="en-US" sz="2700" b="1" spc="-100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250" smtClean="0">
                <a:effectLst/>
                <a:latin typeface="맑은 고딕" pitchFamily="50" charset="-127"/>
                <a:ea typeface="맑은 고딕" pitchFamily="50" charset="-127"/>
              </a:rPr>
              <a:t>B3:D16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범위를 지정한 후 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삽입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차트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세로 또는 가로 막대형 차트 삽입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묶은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세로 막대형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실적 현황 분석표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1774" y="3473576"/>
            <a:ext cx="330740" cy="233464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733" y="3925096"/>
            <a:ext cx="360000" cy="360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2458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700" b="1" spc="-100" smtClean="0">
                <a:effectLst/>
              </a:rPr>
              <a:t>품목</a:t>
            </a:r>
            <a:r>
              <a:rPr lang="en-US" altLang="ko-KR" sz="2700" b="1" spc="-100" smtClean="0">
                <a:effectLst/>
              </a:rPr>
              <a:t>, </a:t>
            </a:r>
            <a:r>
              <a:rPr lang="ko-KR" altLang="en-US" sz="2700" b="1" spc="-100" smtClean="0">
                <a:effectLst/>
              </a:rPr>
              <a:t>목표량</a:t>
            </a:r>
            <a:r>
              <a:rPr lang="en-US" altLang="ko-KR" sz="2700" b="1" spc="-100" smtClean="0">
                <a:effectLst/>
              </a:rPr>
              <a:t>, </a:t>
            </a:r>
            <a:r>
              <a:rPr lang="ko-KR" altLang="en-US" sz="2700" b="1" spc="-100" smtClean="0">
                <a:effectLst/>
              </a:rPr>
              <a:t>판매량을 이용하여 차트 작성하기</a:t>
            </a:r>
            <a:endParaRPr lang="ko-KR" altLang="en-US" sz="2700" b="1" spc="-100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실적 현황 분석표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2684529"/>
            <a:ext cx="5760000" cy="406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68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1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40" smtClean="0">
                <a:effectLst/>
                <a:latin typeface="맑은 고딕" pitchFamily="50" charset="-127"/>
                <a:ea typeface="맑은 고딕" pitchFamily="50" charset="-127"/>
              </a:rPr>
              <a:t>차트가 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삽입되면 </a:t>
            </a:r>
            <a:r>
              <a:rPr kumimoji="0" lang="ko-KR" altLang="en-US" sz="3000" spc="-240" smtClean="0">
                <a:effectLst/>
                <a:latin typeface="맑은 고딕" pitchFamily="50" charset="-127"/>
                <a:ea typeface="맑은 고딕" pitchFamily="50" charset="-127"/>
              </a:rPr>
              <a:t>차트의 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제목을 ‘목표 </a:t>
            </a:r>
            <a:r>
              <a:rPr kumimoji="0" lang="en-US" altLang="ko-KR" sz="3000" spc="-240">
                <a:effectLst/>
                <a:latin typeface="맑은 고딕" pitchFamily="50" charset="-127"/>
                <a:ea typeface="맑은 고딕" pitchFamily="50" charset="-127"/>
              </a:rPr>
              <a:t>/ 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판매량’으로 수정한 후 차트와 제목의 글꼴 </a:t>
            </a:r>
            <a:r>
              <a:rPr kumimoji="0" lang="ko-KR" altLang="en-US" sz="3000" spc="-240" smtClean="0">
                <a:effectLst/>
                <a:latin typeface="맑은 고딕" pitchFamily="50" charset="-127"/>
                <a:ea typeface="맑은 고딕" pitchFamily="50" charset="-127"/>
              </a:rPr>
              <a:t>서식 설정</a:t>
            </a:r>
            <a:endParaRPr kumimoji="0" lang="en-US" altLang="ko-KR" sz="3000" spc="-2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700" b="1" spc="-100" smtClean="0">
                <a:effectLst/>
              </a:rPr>
              <a:t>품목</a:t>
            </a:r>
            <a:r>
              <a:rPr lang="en-US" altLang="ko-KR" sz="2700" b="1" spc="-100" smtClean="0">
                <a:effectLst/>
              </a:rPr>
              <a:t>, </a:t>
            </a:r>
            <a:r>
              <a:rPr lang="ko-KR" altLang="en-US" sz="2700" b="1" spc="-100" smtClean="0">
                <a:effectLst/>
              </a:rPr>
              <a:t>목표량</a:t>
            </a:r>
            <a:r>
              <a:rPr lang="en-US" altLang="ko-KR" sz="2700" b="1" spc="-100" smtClean="0">
                <a:effectLst/>
              </a:rPr>
              <a:t>, </a:t>
            </a:r>
            <a:r>
              <a:rPr lang="ko-KR" altLang="en-US" sz="2700" b="1" spc="-100" smtClean="0">
                <a:effectLst/>
              </a:rPr>
              <a:t>판매량을 이용하여 차트 작성하기</a:t>
            </a:r>
            <a:endParaRPr lang="ko-KR" altLang="en-US" sz="2700" b="1" spc="-100">
              <a:effectLst/>
            </a:endParaRPr>
          </a:p>
        </p:txBody>
      </p:sp>
      <p:sp>
        <p:nvSpPr>
          <p:cNvPr id="11" name="순서도: 지연 1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실적 현황 분석표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2000" y="3933056"/>
            <a:ext cx="4500000" cy="2730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9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1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40" smtClean="0">
                <a:effectLst/>
                <a:latin typeface="맑은 고딕" pitchFamily="50" charset="-127"/>
                <a:ea typeface="맑은 고딕" pitchFamily="50" charset="-127"/>
              </a:rPr>
              <a:t>차트가 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삽입되면 </a:t>
            </a:r>
            <a:r>
              <a:rPr kumimoji="0" lang="ko-KR" altLang="en-US" sz="3000" spc="-240" smtClean="0">
                <a:effectLst/>
                <a:latin typeface="맑은 고딕" pitchFamily="50" charset="-127"/>
                <a:ea typeface="맑은 고딕" pitchFamily="50" charset="-127"/>
              </a:rPr>
              <a:t>차트의 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제목을 ‘목표 </a:t>
            </a:r>
            <a:r>
              <a:rPr kumimoji="0" lang="en-US" altLang="ko-KR" sz="3000" spc="-240">
                <a:effectLst/>
                <a:latin typeface="맑은 고딕" pitchFamily="50" charset="-127"/>
                <a:ea typeface="맑은 고딕" pitchFamily="50" charset="-127"/>
              </a:rPr>
              <a:t>/ 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판매량’으로 수정한 후 차트와 제목의 글꼴 </a:t>
            </a:r>
            <a:r>
              <a:rPr kumimoji="0" lang="ko-KR" altLang="en-US" sz="3000" spc="-240" smtClean="0">
                <a:effectLst/>
                <a:latin typeface="맑은 고딕" pitchFamily="50" charset="-127"/>
                <a:ea typeface="맑은 고딕" pitchFamily="50" charset="-127"/>
              </a:rPr>
              <a:t>서식 설정</a:t>
            </a:r>
            <a:endParaRPr kumimoji="0" lang="en-US" altLang="ko-KR" sz="3000" spc="-2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700" b="1" spc="-100" smtClean="0">
                <a:effectLst/>
              </a:rPr>
              <a:t>품목</a:t>
            </a:r>
            <a:r>
              <a:rPr lang="en-US" altLang="ko-KR" sz="2700" b="1" spc="-100" smtClean="0">
                <a:effectLst/>
              </a:rPr>
              <a:t>, </a:t>
            </a:r>
            <a:r>
              <a:rPr lang="ko-KR" altLang="en-US" sz="2700" b="1" spc="-100" smtClean="0">
                <a:effectLst/>
              </a:rPr>
              <a:t>목표량</a:t>
            </a:r>
            <a:r>
              <a:rPr lang="en-US" altLang="ko-KR" sz="2700" b="1" spc="-100" smtClean="0">
                <a:effectLst/>
              </a:rPr>
              <a:t>, </a:t>
            </a:r>
            <a:r>
              <a:rPr lang="ko-KR" altLang="en-US" sz="2700" b="1" spc="-100" smtClean="0">
                <a:effectLst/>
              </a:rPr>
              <a:t>판매량을 이용하여 차트 작성하기</a:t>
            </a:r>
            <a:endParaRPr lang="ko-KR" altLang="en-US" sz="2700" b="1" spc="-100">
              <a:effectLst/>
            </a:endParaRPr>
          </a:p>
        </p:txBody>
      </p:sp>
      <p:sp>
        <p:nvSpPr>
          <p:cNvPr id="11" name="순서도: 지연 1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실적 현황 분석표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971600" y="3969336"/>
            <a:ext cx="7200800" cy="1800000"/>
          </a:xfrm>
          <a:prstGeom prst="roundRect">
            <a:avLst>
              <a:gd name="adj" fmla="val 4989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차트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전체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글꼴 색 ‘검정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텍스트 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’</a:t>
            </a: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차트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제목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글꼴 크기 ‘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14’,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글꼴 색 ‘검정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텍스트 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1’, ‘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굵게’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    )</a:t>
            </a:r>
            <a:endParaRPr lang="en-US" altLang="ko-KR" sz="2800" spc="-10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0178" y="5207566"/>
            <a:ext cx="288000" cy="30052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3587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차트 도구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디자인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차트 레이아웃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그룹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차트 요소 추가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범례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오른쪽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메뉴를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 선택한 후 차트의 위치와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크기 조절</a:t>
            </a:r>
            <a:endParaRPr kumimoji="0" lang="en-US" altLang="ko-KR" sz="30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700" b="1" spc="-100" smtClean="0">
                <a:effectLst/>
              </a:rPr>
              <a:t>품목</a:t>
            </a:r>
            <a:r>
              <a:rPr lang="en-US" altLang="ko-KR" sz="2700" b="1" spc="-100" smtClean="0">
                <a:effectLst/>
              </a:rPr>
              <a:t>, </a:t>
            </a:r>
            <a:r>
              <a:rPr lang="ko-KR" altLang="en-US" sz="2700" b="1" spc="-100" smtClean="0">
                <a:effectLst/>
              </a:rPr>
              <a:t>목표량</a:t>
            </a:r>
            <a:r>
              <a:rPr lang="en-US" altLang="ko-KR" sz="2700" b="1" spc="-100" smtClean="0">
                <a:effectLst/>
              </a:rPr>
              <a:t>, </a:t>
            </a:r>
            <a:r>
              <a:rPr lang="ko-KR" altLang="en-US" sz="2700" b="1" spc="-100" smtClean="0">
                <a:effectLst/>
              </a:rPr>
              <a:t>판매량을 이용하여 차트 작성하기</a:t>
            </a:r>
            <a:endParaRPr lang="ko-KR" altLang="en-US" sz="2700" b="1" spc="-100">
              <a:effectLst/>
            </a:endParaRPr>
          </a:p>
        </p:txBody>
      </p:sp>
      <p:sp>
        <p:nvSpPr>
          <p:cNvPr id="11" name="순서도: 지연 1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실적 현황 분석표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8560" y="3346540"/>
            <a:ext cx="396000" cy="47793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8578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sldjump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실적</a:t>
            </a:r>
            <a:r>
              <a:rPr lang="en-US" altLang="ko-KR" b="1" smtClean="0">
                <a:effectLst/>
                <a:latin typeface="+mn-ea"/>
                <a:ea typeface="+mn-ea"/>
              </a:rPr>
              <a:t> </a:t>
            </a:r>
            <a:r>
              <a:rPr lang="ko-KR" altLang="en-US" b="1" smtClean="0">
                <a:effectLst/>
                <a:latin typeface="+mn-ea"/>
                <a:ea typeface="+mn-ea"/>
              </a:rPr>
              <a:t>현황 분석표 만들기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pres?slideindex=4&amp;slidetitle=PowerPoint 프레젠테이션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</a:rPr>
              <a:t>자동 견적서 만들기</a:t>
            </a:r>
            <a:endParaRPr lang="ko-KR" altLang="en-US" b="1" dirty="0">
              <a:effectLst/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>
            <a:hlinkClick r:id="rId5" action="ppaction://hlinkpres?slideindex=4&amp;slidetitle=PowerPoint 프레젠테이션"/>
          </p:cNvPr>
          <p:cNvSpPr txBox="1"/>
          <p:nvPr/>
        </p:nvSpPr>
        <p:spPr>
          <a:xfrm>
            <a:off x="2952440" y="4236202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</a:rPr>
              <a:t>월별 매상 집계표 만들기</a:t>
            </a:r>
            <a:endParaRPr lang="ko-KR" altLang="en-US" b="1" dirty="0">
              <a:effectLst/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3" y="4236202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700" b="1" spc="-100" smtClean="0">
                <a:effectLst/>
              </a:rPr>
              <a:t>품목</a:t>
            </a:r>
            <a:r>
              <a:rPr lang="en-US" altLang="ko-KR" sz="2700" b="1" spc="-100" smtClean="0">
                <a:effectLst/>
              </a:rPr>
              <a:t>, </a:t>
            </a:r>
            <a:r>
              <a:rPr lang="ko-KR" altLang="en-US" sz="2700" b="1" spc="-100" smtClean="0">
                <a:effectLst/>
              </a:rPr>
              <a:t>목표량</a:t>
            </a:r>
            <a:r>
              <a:rPr lang="en-US" altLang="ko-KR" sz="2700" b="1" spc="-100" smtClean="0">
                <a:effectLst/>
              </a:rPr>
              <a:t>, </a:t>
            </a:r>
            <a:r>
              <a:rPr lang="ko-KR" altLang="en-US" sz="2700" b="1" spc="-100" smtClean="0">
                <a:effectLst/>
              </a:rPr>
              <a:t>판매량을 이용하여 차트 작성하기</a:t>
            </a:r>
            <a:endParaRPr lang="ko-KR" altLang="en-US" sz="2700" b="1" spc="-100">
              <a:effectLst/>
            </a:endParaRPr>
          </a:p>
        </p:txBody>
      </p:sp>
      <p:sp>
        <p:nvSpPr>
          <p:cNvPr id="11" name="순서도: 지연 1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실적 현황 분석표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00" y="2924944"/>
            <a:ext cx="7920000" cy="366457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2732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b="1" spc="-200" smtClean="0">
                <a:effectLst/>
                <a:latin typeface="맑은 고딕" pitchFamily="50" charset="-127"/>
                <a:ea typeface="맑은 고딕" pitchFamily="50" charset="-127"/>
              </a:rPr>
              <a:t>판매 및 영업 업무에 관련된 문서를</a:t>
            </a:r>
            <a:r>
              <a:rPr lang="ko-KR" altLang="en-US" b="1" spc="-160" smtClean="0">
                <a:effectLst/>
                <a:latin typeface="맑은 고딕" pitchFamily="50" charset="-127"/>
                <a:ea typeface="맑은 고딕" pitchFamily="50" charset="-127"/>
              </a:rPr>
              <a:t> 설명</a:t>
            </a:r>
            <a:r>
              <a:rPr lang="ko-KR" altLang="en-US" b="1" spc="-210" smtClean="0">
                <a:effectLst/>
                <a:latin typeface="맑은 고딕" pitchFamily="50" charset="-127"/>
                <a:ea typeface="맑은 고딕" pitchFamily="50" charset="-127"/>
              </a:rPr>
              <a:t>할 </a:t>
            </a:r>
            <a:r>
              <a:rPr lang="ko-KR" altLang="en-US" b="1" spc="-280" smtClean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spc="-2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b="1" spc="-2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230" smtClean="0">
                <a:effectLst/>
                <a:latin typeface="맑은 고딕" pitchFamily="50" charset="-127"/>
                <a:ea typeface="맑은 고딕" pitchFamily="50" charset="-127"/>
              </a:rPr>
              <a:t>판매 및 영업 업무에 관련된 문서의</a:t>
            </a:r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 구성 요소를 설명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할 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2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230" smtClean="0">
                <a:effectLst/>
                <a:latin typeface="맑은 고딕" pitchFamily="50" charset="-127"/>
                <a:ea typeface="맑은 고딕" pitchFamily="50" charset="-127"/>
              </a:rPr>
              <a:t>판매 및 영업 업무에 관련된 문서를</a:t>
            </a:r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 작성할 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383694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상품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판매 등의 실적을 수치로 파악한 관리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데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이터</a:t>
            </a:r>
            <a:endParaRPr kumimoji="0" lang="en-US" altLang="ko-KR" sz="30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지점별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또는 부서별로 목표량 대비 판매량을 집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계하여 달성률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순위 등을 구하고 차트로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분석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목표와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실제 실적을 비교하고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차이가 발생하는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원인 등을 분석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·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검토하여 다음 예산을 수립하는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등의 경영 활동에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활용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실적 현황 분석표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124744"/>
            <a:ext cx="3014491" cy="553998"/>
            <a:chOff x="755388" y="1700808"/>
            <a:chExt cx="3014491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276229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실적 현황 자료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00" y="1628800"/>
            <a:ext cx="8460000" cy="4288750"/>
          </a:xfrm>
          <a:prstGeom prst="rect">
            <a:avLst/>
          </a:prstGeom>
        </p:spPr>
      </p:pic>
      <p:sp>
        <p:nvSpPr>
          <p:cNvPr id="7" name="모서리가 둥근 직사각형 6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실적 현황 분석표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011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관련 기능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470898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57200" indent="-457200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0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2800" spc="-200">
                <a:effectLst/>
                <a:latin typeface="맑은 고딕" pitchFamily="50" charset="-127"/>
                <a:ea typeface="맑은 고딕" pitchFamily="50" charset="-127"/>
              </a:rPr>
              <a:t>통합 기능을 이용하여 대리점별 판매 현황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을 하나의 시트로 통합한다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함수를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사용하여 판매 현황을 완성한다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통계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RANK, MIN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수학 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/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삼각 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SUM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찾기 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/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참조 영역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INDEX, MATCH</a:t>
            </a:r>
          </a:p>
          <a:p>
            <a:pPr marL="401638" indent="-401638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26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 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조건부 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서식을 이용하여 달성률에 따라 빨간색으로 표시한다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❹ 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차트를 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이용하여 품목별 실적을 분석한다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실적 현황 분석표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44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317009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0213" indent="-430213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노원</a:t>
            </a:r>
            <a:r>
              <a:rPr kumimoji="0" lang="en-US" altLang="ko-KR" sz="28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명동</a:t>
            </a:r>
            <a:r>
              <a:rPr kumimoji="0" lang="en-US" altLang="ko-KR" sz="28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영등포</a:t>
            </a:r>
            <a:r>
              <a:rPr kumimoji="0" lang="en-US" altLang="ko-KR" sz="28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종로 시트의 판매 현황을 데이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터 통합 기능을 이용하여 통합한다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([B4:E17]).</a:t>
            </a: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 </a:t>
            </a:r>
            <a:r>
              <a:rPr kumimoji="0" lang="ko-KR" altLang="en-US" sz="2800" spc="-10" smtClean="0">
                <a:effectLst/>
                <a:latin typeface="맑은 고딕" pitchFamily="50" charset="-127"/>
                <a:ea typeface="맑은 고딕" pitchFamily="50" charset="-127"/>
              </a:rPr>
              <a:t>목표량과 </a:t>
            </a:r>
            <a:r>
              <a:rPr kumimoji="0" lang="ko-KR" altLang="en-US" sz="2800" spc="-10">
                <a:effectLst/>
                <a:latin typeface="맑은 고딕" pitchFamily="50" charset="-127"/>
                <a:ea typeface="맑은 고딕" pitchFamily="50" charset="-127"/>
              </a:rPr>
              <a:t>판매량을 이용하여 판매액을 구한다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([F4:F16]).</a:t>
            </a:r>
          </a:p>
          <a:p>
            <a:pPr marL="401638" indent="-401638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26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 </a:t>
            </a:r>
            <a:r>
              <a:rPr kumimoji="0" lang="ko-KR" altLang="en-US" sz="2800" spc="-160" smtClean="0">
                <a:effectLst/>
                <a:latin typeface="맑은 고딕" pitchFamily="50" charset="-127"/>
                <a:ea typeface="맑은 고딕" pitchFamily="50" charset="-127"/>
              </a:rPr>
              <a:t>목표량과 </a:t>
            </a:r>
            <a:r>
              <a:rPr kumimoji="0" lang="ko-KR" altLang="en-US" sz="2800" spc="-160">
                <a:effectLst/>
                <a:latin typeface="맑은 고딕" pitchFamily="50" charset="-127"/>
                <a:ea typeface="맑은 고딕" pitchFamily="50" charset="-127"/>
              </a:rPr>
              <a:t>판매량을 이용하여 달성률을 구하고 조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건부 서식을 적용한다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([G4:G16]).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실적 현황 분석표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872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실적 현황 분석표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611560" y="1719096"/>
            <a:ext cx="7848872" cy="324704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0213" indent="-430213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8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❹ 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RANK 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함수를 이용하여 달성률에 대한 순위를 구</a:t>
            </a:r>
            <a:r>
              <a:rPr kumimoji="0" lang="ko-KR" altLang="en-US" sz="2800" spc="-200">
                <a:effectLst/>
                <a:latin typeface="맑은 고딕" pitchFamily="50" charset="-127"/>
                <a:ea typeface="맑은 고딕" pitchFamily="50" charset="-127"/>
              </a:rPr>
              <a:t>한다</a:t>
            </a:r>
            <a:r>
              <a:rPr kumimoji="0" lang="en-US" altLang="ko-KR" sz="2800" spc="-20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7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❺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목표량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판매량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판매액의 합계를 구한다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20688" indent="-420688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7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2800" spc="-30">
                <a:effectLst/>
                <a:latin typeface="맑은 고딕" pitchFamily="50" charset="-127"/>
                <a:ea typeface="맑은 고딕" pitchFamily="50" charset="-127"/>
              </a:rPr>
              <a:t>D18] </a:t>
            </a:r>
            <a:r>
              <a:rPr kumimoji="0" lang="ko-KR" altLang="en-US" sz="2800" spc="-30">
                <a:effectLst/>
                <a:latin typeface="맑은 고딕" pitchFamily="50" charset="-127"/>
                <a:ea typeface="맑은 고딕" pitchFamily="50" charset="-127"/>
              </a:rPr>
              <a:t>셀에 가장 적게 팔린 품목명을 나타낸다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INDEX, 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MATCH</a:t>
            </a:r>
            <a:r>
              <a:rPr kumimoji="0" lang="en-US" altLang="ko-KR" sz="2800" spc="-200">
                <a:effectLst/>
                <a:latin typeface="맑은 고딕" pitchFamily="50" charset="-127"/>
                <a:ea typeface="맑은 고딕" pitchFamily="50" charset="-127"/>
              </a:rPr>
              <a:t>, MIN </a:t>
            </a:r>
            <a:r>
              <a:rPr kumimoji="0" lang="ko-KR" altLang="en-US" sz="2800" spc="-20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20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7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❼ 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품목</a:t>
            </a:r>
            <a:r>
              <a:rPr kumimoji="0" lang="en-US" altLang="ko-KR" sz="2800" spc="-2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200">
                <a:effectLst/>
                <a:latin typeface="맑은 고딕" pitchFamily="50" charset="-127"/>
                <a:ea typeface="맑은 고딕" pitchFamily="50" charset="-127"/>
              </a:rPr>
              <a:t>목표량</a:t>
            </a:r>
            <a:r>
              <a:rPr kumimoji="0" lang="en-US" altLang="ko-KR" sz="2800" spc="-2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200">
                <a:effectLst/>
                <a:latin typeface="맑은 고딕" pitchFamily="50" charset="-127"/>
                <a:ea typeface="맑은 고딕" pitchFamily="50" charset="-127"/>
              </a:rPr>
              <a:t>판매량을 이용하여 그래프를 그린다</a:t>
            </a:r>
            <a:r>
              <a:rPr kumimoji="0" lang="en-US" altLang="ko-KR" sz="2800" spc="-20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010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b="1" spc="-200" smtClean="0">
                <a:effectLst/>
              </a:rPr>
              <a:t>              </a:t>
            </a:r>
            <a:r>
              <a:rPr lang="ko-KR" altLang="en-US" sz="2400" b="1" spc="-250" smtClean="0">
                <a:effectLst/>
              </a:rPr>
              <a:t>데이터 통합 기능을 이용하여 목표량</a:t>
            </a:r>
            <a:r>
              <a:rPr lang="en-US" altLang="ko-KR" sz="2400" b="1" spc="-250" smtClean="0">
                <a:effectLst/>
              </a:rPr>
              <a:t>, </a:t>
            </a:r>
            <a:r>
              <a:rPr lang="ko-KR" altLang="en-US" sz="2400" b="1" spc="-250" smtClean="0">
                <a:effectLst/>
              </a:rPr>
              <a:t>판매량</a:t>
            </a:r>
            <a:r>
              <a:rPr lang="en-US" altLang="ko-KR" sz="2400" b="1" spc="-250" smtClean="0">
                <a:effectLst/>
              </a:rPr>
              <a:t>, </a:t>
            </a:r>
            <a:r>
              <a:rPr lang="ko-KR" altLang="en-US" sz="2400" b="1" spc="-250" smtClean="0">
                <a:effectLst/>
              </a:rPr>
              <a:t>판매액 구하기</a:t>
            </a:r>
            <a:endParaRPr lang="ko-KR" altLang="en-US" sz="2400" b="1" spc="-250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324704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실적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현황표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.xlsx’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파일을 불러온 후 ‘대리점별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판매실적’ 시트 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‘노원’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명동’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영등포’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종로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시트의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데이터를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이용하여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전체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목표량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판매량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판매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액 구함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051917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실적 현황 분석표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480" y="4077072"/>
            <a:ext cx="3240000" cy="251191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5564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11864</TotalTime>
  <Words>832</Words>
  <Application>Microsoft Office PowerPoint</Application>
  <PresentationFormat>화면 슬라이드 쇼(4:3)</PresentationFormat>
  <Paragraphs>134</Paragraphs>
  <Slides>21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2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1026</cp:revision>
  <dcterms:created xsi:type="dcterms:W3CDTF">2010-03-30T01:48:18Z</dcterms:created>
  <dcterms:modified xsi:type="dcterms:W3CDTF">2022-03-04T02:57:05Z</dcterms:modified>
</cp:coreProperties>
</file>